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15"/>
  </p:notesMasterIdLst>
  <p:handoutMasterIdLst>
    <p:handoutMasterId r:id="rId16"/>
  </p:handoutMasterIdLst>
  <p:sldIdLst>
    <p:sldId id="567" r:id="rId9"/>
    <p:sldId id="586" r:id="rId10"/>
    <p:sldId id="587" r:id="rId11"/>
    <p:sldId id="607" r:id="rId12"/>
    <p:sldId id="608" r:id="rId13"/>
    <p:sldId id="609" r:id="rId14"/>
  </p:sldIdLst>
  <p:sldSz cx="12192000" cy="6858000"/>
  <p:notesSz cx="6645275" cy="9775825"/>
  <p:custDataLst>
    <p:tags r:id="rId17"/>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0CEF9"/>
    <a:srgbClr val="03EAB3"/>
    <a:srgbClr val="00D2FE"/>
    <a:srgbClr val="28CEF6"/>
    <a:srgbClr val="FFD217"/>
    <a:srgbClr val="FF6124"/>
    <a:srgbClr val="EECF40"/>
    <a:srgbClr val="A5FFFF"/>
    <a:srgbClr val="00E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FB9B6-C0EA-4F4F-B194-7ED30F14BF6A}" v="3" dt="2021-08-11T10:35:35.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883" autoAdjust="0"/>
  </p:normalViewPr>
  <p:slideViewPr>
    <p:cSldViewPr snapToGrid="0" snapToObjects="1">
      <p:cViewPr varScale="1">
        <p:scale>
          <a:sx n="80" d="100"/>
          <a:sy n="80" d="100"/>
        </p:scale>
        <p:origin x="754" y="67"/>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9" d="100"/>
          <a:sy n="79" d="100"/>
        </p:scale>
        <p:origin x="335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04/04/2023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GB" dirty="0"/>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atin typeface="Montserrat" panose="00000500000000000000" pitchFamily="2" charset="0"/>
              </a:defRPr>
            </a:lvl1pPr>
          </a:lstStyle>
          <a:p>
            <a:fld id="{1D6B66C6-1E92-0F4E-A300-9D4ED1F0C23F}" type="datetimeFigureOut">
              <a:rPr lang="en-GB" smtClean="0"/>
              <a:pPr/>
              <a:t>04/04/2023</a:t>
            </a:fld>
            <a:endParaRPr lang="en-GB" dirty="0"/>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GB" dirty="0"/>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548901C6-1DA1-FB44-ABEE-06A0FEB7738E}" type="slidenum">
              <a:rPr lang="en-GB" smtClean="0"/>
              <a:pPr/>
              <a:t>‹#›</a:t>
            </a:fld>
            <a:endParaRPr lang="en-GB" dirty="0"/>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ontserrat" panose="00000500000000000000" pitchFamily="2" charset="0"/>
        <a:ea typeface="+mn-ea"/>
        <a:cs typeface="+mn-cs"/>
      </a:defRPr>
    </a:lvl1pPr>
    <a:lvl2pPr marL="457189" algn="l" defTabSz="914377" rtl="0" eaLnBrk="1" latinLnBrk="0" hangingPunct="1">
      <a:defRPr sz="1200" kern="1200">
        <a:solidFill>
          <a:schemeClr val="tx1"/>
        </a:solidFill>
        <a:latin typeface="Montserrat" panose="00000500000000000000" pitchFamily="2" charset="0"/>
        <a:ea typeface="+mn-ea"/>
        <a:cs typeface="+mn-cs"/>
      </a:defRPr>
    </a:lvl2pPr>
    <a:lvl3pPr marL="914377" algn="l" defTabSz="914377" rtl="0" eaLnBrk="1" latinLnBrk="0" hangingPunct="1">
      <a:defRPr sz="1200" kern="1200">
        <a:solidFill>
          <a:schemeClr val="tx1"/>
        </a:solidFill>
        <a:latin typeface="Montserrat" panose="00000500000000000000" pitchFamily="2" charset="0"/>
        <a:ea typeface="+mn-ea"/>
        <a:cs typeface="+mn-cs"/>
      </a:defRPr>
    </a:lvl3pPr>
    <a:lvl4pPr marL="1371566" algn="l" defTabSz="914377" rtl="0" eaLnBrk="1" latinLnBrk="0" hangingPunct="1">
      <a:defRPr sz="1200" kern="1200">
        <a:solidFill>
          <a:schemeClr val="tx1"/>
        </a:solidFill>
        <a:latin typeface="Montserrat" panose="00000500000000000000" pitchFamily="2" charset="0"/>
        <a:ea typeface="+mn-ea"/>
        <a:cs typeface="+mn-cs"/>
      </a:defRPr>
    </a:lvl4pPr>
    <a:lvl5pPr marL="1828754" algn="l" defTabSz="914377" rtl="0" eaLnBrk="1" latinLnBrk="0" hangingPunct="1">
      <a:defRPr sz="1200" kern="1200">
        <a:solidFill>
          <a:schemeClr val="tx1"/>
        </a:solidFill>
        <a:latin typeface="Montserrat" panose="00000500000000000000" pitchFamily="2"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3640323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96929174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66092449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19771545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5042870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4143830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09768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487495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3467" y="378746"/>
            <a:ext cx="11424357"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8" y="1240838"/>
            <a:ext cx="11431586" cy="5237750"/>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marL="88900" indent="0">
              <a:lnSpc>
                <a:spcPct val="100000"/>
              </a:lnSpc>
              <a:buFont typeface="Arial" panose="020B0604020202020204" pitchFamily="34" charset="0"/>
              <a:buNone/>
              <a:defRPr sz="1800" b="0"/>
            </a:lvl3pPr>
            <a:lvl4pPr marL="88900" indent="0">
              <a:lnSpc>
                <a:spcPct val="100000"/>
              </a:lnSpc>
              <a:buFont typeface="Arial" panose="020B0604020202020204" pitchFamily="34" charset="0"/>
              <a:buNone/>
              <a:defRPr sz="1800" b="0"/>
            </a:lvl4pPr>
            <a:lvl5pPr marL="355600" indent="-266700">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546455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rgbClr val="0EEEB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V="1">
            <a:off x="0" y="1"/>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04651551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57793566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071752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userDrawn="1"/>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99351302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29544002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297354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860164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1.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2.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1.png"/><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image" Target="../media/image1.png"/><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theme" Target="../theme/theme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8"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image" Target="../media/image1.png"/><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image" Target="../media/image10.svg"/><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image" Target="../media/image9.png"/><Relationship Id="rId5" Type="http://schemas.openxmlformats.org/officeDocument/2006/relationships/slideLayout" Target="../slideLayouts/slideLayout144.xml"/><Relationship Id="rId10" Type="http://schemas.openxmlformats.org/officeDocument/2006/relationships/theme" Target="../theme/theme5.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442" r:id="rId1"/>
    <p:sldLayoutId id="2147483806" r:id="rId2"/>
    <p:sldLayoutId id="2147484338" r:id="rId3"/>
    <p:sldLayoutId id="2147483779" r:id="rId4"/>
    <p:sldLayoutId id="2147483789" r:id="rId5"/>
    <p:sldLayoutId id="2147483788" r:id="rId6"/>
    <p:sldLayoutId id="2147483778" r:id="rId7"/>
    <p:sldLayoutId id="2147484218" r:id="rId8"/>
    <p:sldLayoutId id="2147484219" r:id="rId9"/>
    <p:sldLayoutId id="2147483696" r:id="rId10"/>
    <p:sldLayoutId id="2147483790" r:id="rId11"/>
    <p:sldLayoutId id="2147484314" r:id="rId12"/>
    <p:sldLayoutId id="2147483791" r:id="rId13"/>
    <p:sldLayoutId id="2147483802" r:id="rId14"/>
    <p:sldLayoutId id="2147484315" r:id="rId15"/>
    <p:sldLayoutId id="2147484316" r:id="rId16"/>
    <p:sldLayoutId id="2147484322" r:id="rId17"/>
    <p:sldLayoutId id="2147484323" r:id="rId18"/>
    <p:sldLayoutId id="2147484324" r:id="rId19"/>
    <p:sldLayoutId id="2147484317" r:id="rId20"/>
    <p:sldLayoutId id="2147484325" r:id="rId21"/>
    <p:sldLayoutId id="2147484328" r:id="rId22"/>
    <p:sldLayoutId id="2147484318" r:id="rId23"/>
    <p:sldLayoutId id="2147484327" r:id="rId24"/>
    <p:sldLayoutId id="2147484334" r:id="rId25"/>
    <p:sldLayoutId id="2147484335" r:id="rId26"/>
    <p:sldLayoutId id="2147484326" r:id="rId27"/>
    <p:sldLayoutId id="2147484319" r:id="rId28"/>
    <p:sldLayoutId id="2147484336" r:id="rId29"/>
    <p:sldLayoutId id="2147484337" r:id="rId30"/>
    <p:sldLayoutId id="2147483804" r:id="rId31"/>
    <p:sldLayoutId id="2147484443" r:id="rId32"/>
    <p:sldLayoutId id="2147484454" r:id="rId33"/>
    <p:sldLayoutId id="2147484455" r:id="rId34"/>
    <p:sldLayoutId id="2147484456" r:id="rId35"/>
    <p:sldLayoutId id="2147484457" r:id="rId36"/>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8"/>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8"/>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4446" r:id="rId1"/>
    <p:sldLayoutId id="2147484444" r:id="rId2"/>
    <p:sldLayoutId id="2147484342"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 id="2147484366" r:id="rId26"/>
    <p:sldLayoutId id="2147484367" r:id="rId27"/>
    <p:sldLayoutId id="2147484368" r:id="rId28"/>
    <p:sldLayoutId id="2147484369" r:id="rId29"/>
    <p:sldLayoutId id="2147484370" r:id="rId30"/>
    <p:sldLayoutId id="2147484371" r:id="rId31"/>
    <p:sldLayoutId id="2147484378" r:id="rId32"/>
    <p:sldLayoutId id="2147484449" r:id="rId33"/>
    <p:sldLayoutId id="2147484445"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448" r:id="rId1"/>
    <p:sldLayoutId id="2147484447" r:id="rId2"/>
    <p:sldLayoutId id="2147484407" r:id="rId3"/>
    <p:sldLayoutId id="2147484408" r:id="rId4"/>
    <p:sldLayoutId id="2147483975"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013" r:id="rId34"/>
    <p:sldLayoutId id="2147484409" r:id="rId35"/>
    <p:sldLayoutId id="2147484450" r:id="rId36"/>
    <p:sldLayoutId id="2147484451"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452" r:id="rId1"/>
    <p:sldLayoutId id="2147484411" r:id="rId2"/>
    <p:sldLayoutId id="2147484063"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087" r:id="rId31"/>
    <p:sldLayoutId id="2147484453"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4F27-352C-4B11-9065-D9CD4C842A71}"/>
              </a:ext>
            </a:extLst>
          </p:cNvPr>
          <p:cNvSpPr>
            <a:spLocks noGrp="1"/>
          </p:cNvSpPr>
          <p:nvPr>
            <p:ph type="ctrTitle"/>
          </p:nvPr>
        </p:nvSpPr>
        <p:spPr>
          <a:xfrm>
            <a:off x="384785" y="2910555"/>
            <a:ext cx="6596062" cy="2431485"/>
          </a:xfrm>
        </p:spPr>
        <p:txBody>
          <a:bodyPr/>
          <a:lstStyle/>
          <a:p>
            <a:r>
              <a:rPr lang="en-US" dirty="0"/>
              <a:t>Data Warehouse Case Study</a:t>
            </a:r>
            <a:br>
              <a:rPr lang="en-US" dirty="0"/>
            </a:br>
            <a:br>
              <a:rPr lang="en-US" sz="2800" b="1" dirty="0">
                <a:latin typeface="+mn-lt"/>
              </a:rPr>
            </a:br>
            <a:r>
              <a:rPr lang="en-US" sz="2800" b="1" dirty="0">
                <a:latin typeface="+mn-lt"/>
              </a:rPr>
              <a:t>Superstore sales</a:t>
            </a:r>
            <a:endParaRPr lang="en-GB" sz="2800" b="1" dirty="0">
              <a:latin typeface="+mn-lt"/>
            </a:endParaRPr>
          </a:p>
        </p:txBody>
      </p:sp>
    </p:spTree>
    <p:extLst>
      <p:ext uri="{BB962C8B-B14F-4D97-AF65-F5344CB8AC3E}">
        <p14:creationId xmlns:p14="http://schemas.microsoft.com/office/powerpoint/2010/main" val="2402277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5AC54C-8844-403B-9F7A-CB57DFF94FEF}"/>
              </a:ext>
            </a:extLst>
          </p:cNvPr>
          <p:cNvSpPr>
            <a:spLocks noGrp="1"/>
          </p:cNvSpPr>
          <p:nvPr>
            <p:ph type="body" sz="quarter" idx="10"/>
          </p:nvPr>
        </p:nvSpPr>
        <p:spPr>
          <a:xfrm>
            <a:off x="7210498" y="1862249"/>
            <a:ext cx="4679121" cy="709613"/>
          </a:xfrm>
        </p:spPr>
        <p:txBody>
          <a:bodyPr/>
          <a:lstStyle/>
          <a:p>
            <a:pPr marL="571500" indent="-571500">
              <a:buFont typeface="Arial" panose="020B0604020202020204" pitchFamily="34" charset="0"/>
              <a:buChar char="•"/>
            </a:pPr>
            <a:r>
              <a:rPr lang="en-US" sz="3200" dirty="0"/>
              <a:t>Case study</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3200" dirty="0"/>
              <a:t>Reporting requirements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3200" dirty="0"/>
              <a:t>Implementation steps</a:t>
            </a:r>
          </a:p>
          <a:p>
            <a:endParaRPr lang="en-GB" sz="3600" dirty="0"/>
          </a:p>
        </p:txBody>
      </p:sp>
    </p:spTree>
    <p:extLst>
      <p:ext uri="{BB962C8B-B14F-4D97-AF65-F5344CB8AC3E}">
        <p14:creationId xmlns:p14="http://schemas.microsoft.com/office/powerpoint/2010/main" val="4242950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dirty="0">
                <a:latin typeface="Montserrat Black" panose="00000A00000000000000" pitchFamily="2" charset="0"/>
              </a:rPr>
              <a:t>Superstore sales case study</a:t>
            </a:r>
            <a:endParaRPr lang="en-GB" dirty="0">
              <a:latin typeface="Montserrat Black" panose="00000A00000000000000" pitchFamily="2" charset="0"/>
            </a:endParaRPr>
          </a:p>
          <a:p>
            <a:endParaRPr lang="en-GB" dirty="0">
              <a:latin typeface="Montserrat Black" panose="00000A00000000000000" pitchFamily="2" charset="0"/>
            </a:endParaRPr>
          </a:p>
        </p:txBody>
      </p:sp>
      <p:sp>
        <p:nvSpPr>
          <p:cNvPr id="5" name="Text Placeholder 4"/>
          <p:cNvSpPr>
            <a:spLocks noGrp="1"/>
          </p:cNvSpPr>
          <p:nvPr>
            <p:ph type="body" sz="quarter" idx="11"/>
          </p:nvPr>
        </p:nvSpPr>
        <p:spPr/>
        <p:txBody>
          <a:bodyPr/>
          <a:lstStyle/>
          <a:p>
            <a:r>
              <a:rPr lang="en-GB" dirty="0"/>
              <a:t>You're an analyst involved in the design and implementation of a data warehouse for a large retailer selling a range of office supplies, furniture and technology, to both home and business customers, in the US. The retailer wants to get a better understanding of how their business is performing. In order to do this, they want to consolidate the data in their operational data stores so they can report on the most popular product categories, the most profitable types of customer, and the best performing regions.</a:t>
            </a:r>
          </a:p>
          <a:p>
            <a:r>
              <a:rPr lang="en-GB" dirty="0"/>
              <a:t>A data warehouse project is a large undertaking, and the retailer knows this. To demonstrate ROI (return on investment) as early as possible, they've asked you for an initial pilot using a sample dataset from the sales source system.</a:t>
            </a:r>
          </a:p>
          <a:p>
            <a:r>
              <a:rPr lang="en-US" dirty="0"/>
              <a:t>The brief is as follows:</a:t>
            </a:r>
          </a:p>
          <a:p>
            <a:pPr marL="342900" indent="-342900">
              <a:buFont typeface="+mj-lt"/>
              <a:buAutoNum type="arabicPeriod"/>
            </a:pPr>
            <a:r>
              <a:rPr lang="en-GB" dirty="0"/>
              <a:t>Review the data and design a schema suitable for OLAP.</a:t>
            </a:r>
          </a:p>
          <a:p>
            <a:pPr marL="342900" indent="-342900">
              <a:buFont typeface="+mj-lt"/>
              <a:buAutoNum type="arabicPeriod"/>
            </a:pPr>
            <a:r>
              <a:rPr lang="en-GB" dirty="0"/>
              <a:t>Create the database and table structures to match your design.</a:t>
            </a:r>
          </a:p>
          <a:p>
            <a:pPr marL="342900" indent="-342900">
              <a:buFont typeface="+mj-lt"/>
              <a:buAutoNum type="arabicPeriod"/>
            </a:pPr>
            <a:r>
              <a:rPr lang="en-GB" dirty="0"/>
              <a:t>Populate the tables using sequential SQL statements for the ETL.</a:t>
            </a:r>
          </a:p>
          <a:p>
            <a:pPr marL="342900" indent="-342900">
              <a:buFont typeface="+mj-lt"/>
              <a:buAutoNum type="arabicPeriod"/>
            </a:pPr>
            <a:r>
              <a:rPr lang="en-GB" dirty="0"/>
              <a:t>Create aggregated data structures to enhance query performance.</a:t>
            </a:r>
          </a:p>
          <a:p>
            <a:pPr marL="342900" indent="-342900">
              <a:buFont typeface="+mj-lt"/>
              <a:buAutoNum type="arabicPeriod"/>
            </a:pPr>
            <a:r>
              <a:rPr lang="en-GB" dirty="0"/>
              <a:t>Generate some visualisations to demonstrate how the data design meets the retailer’s reporting needs.</a:t>
            </a:r>
            <a:endParaRPr lang="en-US" dirty="0"/>
          </a:p>
          <a:p>
            <a:endParaRPr lang="en-GB" dirty="0"/>
          </a:p>
        </p:txBody>
      </p:sp>
      <p:sp>
        <p:nvSpPr>
          <p:cNvPr id="4" name="Slide Number Placeholder 3">
            <a:extLst>
              <a:ext uri="{FF2B5EF4-FFF2-40B4-BE49-F238E27FC236}">
                <a16:creationId xmlns:a16="http://schemas.microsoft.com/office/drawing/2014/main" id="{A5FCD201-1D74-4295-92FD-2C40A6449202}"/>
              </a:ext>
            </a:extLst>
          </p:cNvPr>
          <p:cNvSpPr>
            <a:spLocks noGrp="1"/>
          </p:cNvSpPr>
          <p:nvPr>
            <p:ph type="sldNum" sz="quarter" idx="4"/>
          </p:nvPr>
        </p:nvSpPr>
        <p:spPr/>
        <p:txBody>
          <a:bodyPr/>
          <a:lstStyle/>
          <a:p>
            <a:fld id="{EF892D59-8F09-EF4B-AD6D-DA609442F868}" type="slidenum">
              <a:rPr lang="en-GB" sz="1000" smtClean="0"/>
              <a:pPr/>
              <a:t>3</a:t>
            </a:fld>
            <a:endParaRPr lang="en-GB" sz="1000" dirty="0"/>
          </a:p>
        </p:txBody>
      </p:sp>
    </p:spTree>
    <p:extLst>
      <p:ext uri="{BB962C8B-B14F-4D97-AF65-F5344CB8AC3E}">
        <p14:creationId xmlns:p14="http://schemas.microsoft.com/office/powerpoint/2010/main" val="241833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D2E92-A8DC-4EC5-AF7F-170D8FF47FB3}"/>
              </a:ext>
            </a:extLst>
          </p:cNvPr>
          <p:cNvSpPr>
            <a:spLocks noGrp="1"/>
          </p:cNvSpPr>
          <p:nvPr>
            <p:ph type="body" sz="quarter" idx="10"/>
          </p:nvPr>
        </p:nvSpPr>
        <p:spPr/>
        <p:txBody>
          <a:bodyPr/>
          <a:lstStyle/>
          <a:p>
            <a:r>
              <a:rPr lang="en-US" sz="3100" dirty="0"/>
              <a:t>Report Requirements</a:t>
            </a:r>
            <a:endParaRPr lang="en-GB" sz="3100" dirty="0"/>
          </a:p>
        </p:txBody>
      </p:sp>
      <p:sp>
        <p:nvSpPr>
          <p:cNvPr id="3" name="Text Placeholder 2">
            <a:extLst>
              <a:ext uri="{FF2B5EF4-FFF2-40B4-BE49-F238E27FC236}">
                <a16:creationId xmlns:a16="http://schemas.microsoft.com/office/drawing/2014/main" id="{606C96FC-E2A2-4661-AB57-A99AD229BC87}"/>
              </a:ext>
            </a:extLst>
          </p:cNvPr>
          <p:cNvSpPr>
            <a:spLocks noGrp="1"/>
          </p:cNvSpPr>
          <p:nvPr>
            <p:ph type="body" sz="quarter" idx="15"/>
          </p:nvPr>
        </p:nvSpPr>
        <p:spPr>
          <a:xfrm>
            <a:off x="4727769" y="1353285"/>
            <a:ext cx="6770687" cy="2409090"/>
          </a:xfrm>
        </p:spPr>
        <p:txBody>
          <a:bodyPr/>
          <a:lstStyle/>
          <a:p>
            <a:pPr lvl="4">
              <a:buSzPct val="100000"/>
            </a:pPr>
            <a:r>
              <a:rPr lang="en-GB" sz="2000" dirty="0"/>
              <a:t>Total sales revenue by region by quarter.</a:t>
            </a:r>
          </a:p>
          <a:p>
            <a:pPr lvl="4">
              <a:buSzPct val="100000"/>
            </a:pPr>
            <a:endParaRPr lang="en-GB" sz="2000" dirty="0"/>
          </a:p>
          <a:p>
            <a:pPr lvl="4">
              <a:buSzPct val="100000"/>
            </a:pPr>
            <a:r>
              <a:rPr lang="en-GB" sz="2000" dirty="0"/>
              <a:t>Total units sold by product category by month.</a:t>
            </a:r>
          </a:p>
          <a:p>
            <a:pPr lvl="4">
              <a:buSzPct val="100000"/>
            </a:pPr>
            <a:endParaRPr lang="en-GB" sz="2000" dirty="0"/>
          </a:p>
          <a:p>
            <a:pPr lvl="4">
              <a:buSzPct val="100000"/>
            </a:pPr>
            <a:r>
              <a:rPr lang="en-GB" sz="2000" dirty="0"/>
              <a:t>Total profit by customer segment by month.</a:t>
            </a:r>
          </a:p>
        </p:txBody>
      </p:sp>
      <p:sp>
        <p:nvSpPr>
          <p:cNvPr id="4" name="Slide Number Placeholder 3">
            <a:extLst>
              <a:ext uri="{FF2B5EF4-FFF2-40B4-BE49-F238E27FC236}">
                <a16:creationId xmlns:a16="http://schemas.microsoft.com/office/drawing/2014/main" id="{A9558AEE-F3DB-4EB1-A44A-9A96E8D11F48}"/>
              </a:ext>
            </a:extLst>
          </p:cNvPr>
          <p:cNvSpPr>
            <a:spLocks noGrp="1"/>
          </p:cNvSpPr>
          <p:nvPr>
            <p:ph type="sldNum" sz="quarter" idx="4"/>
          </p:nvPr>
        </p:nvSpPr>
        <p:spPr/>
        <p:txBody>
          <a:bodyPr/>
          <a:lstStyle/>
          <a:p>
            <a:fld id="{EF892D59-8F09-EF4B-AD6D-DA609442F868}" type="slidenum">
              <a:rPr lang="en-GB" sz="1000" smtClean="0"/>
              <a:pPr/>
              <a:t>4</a:t>
            </a:fld>
            <a:endParaRPr lang="en-GB" sz="1000" dirty="0"/>
          </a:p>
        </p:txBody>
      </p:sp>
      <p:pic>
        <p:nvPicPr>
          <p:cNvPr id="6" name="Graphic 5" descr="3d Glasses with solid fill">
            <a:extLst>
              <a:ext uri="{FF2B5EF4-FFF2-40B4-BE49-F238E27FC236}">
                <a16:creationId xmlns:a16="http://schemas.microsoft.com/office/drawing/2014/main" id="{F734625A-3A16-CB0D-A3DA-8F156EAED6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7800" y="4520929"/>
            <a:ext cx="1676400" cy="1676400"/>
          </a:xfrm>
          <a:prstGeom prst="rect">
            <a:avLst/>
          </a:prstGeom>
        </p:spPr>
      </p:pic>
      <p:sp>
        <p:nvSpPr>
          <p:cNvPr id="8" name="TextBox 7">
            <a:extLst>
              <a:ext uri="{FF2B5EF4-FFF2-40B4-BE49-F238E27FC236}">
                <a16:creationId xmlns:a16="http://schemas.microsoft.com/office/drawing/2014/main" id="{0C473DC6-D275-09EA-2434-9E2FD65AF57A}"/>
              </a:ext>
            </a:extLst>
          </p:cNvPr>
          <p:cNvSpPr txBox="1"/>
          <p:nvPr/>
        </p:nvSpPr>
        <p:spPr>
          <a:xfrm>
            <a:off x="5404078" y="4859069"/>
            <a:ext cx="6094378" cy="954107"/>
          </a:xfrm>
          <a:prstGeom prst="rect">
            <a:avLst/>
          </a:prstGeom>
          <a:noFill/>
        </p:spPr>
        <p:txBody>
          <a:bodyPr wrap="square">
            <a:spAutoFit/>
          </a:bodyPr>
          <a:lstStyle/>
          <a:p>
            <a:pPr lvl="4">
              <a:buSzPct val="100000"/>
            </a:pPr>
            <a:r>
              <a:rPr lang="en-GB" sz="2800" i="1" dirty="0">
                <a:latin typeface="Bahnschrift SemiLight SemiConde" panose="020B0502040204020203" pitchFamily="34" charset="0"/>
              </a:rPr>
              <a:t>How can you future proof your design? </a:t>
            </a:r>
          </a:p>
        </p:txBody>
      </p:sp>
    </p:spTree>
    <p:extLst>
      <p:ext uri="{BB962C8B-B14F-4D97-AF65-F5344CB8AC3E}">
        <p14:creationId xmlns:p14="http://schemas.microsoft.com/office/powerpoint/2010/main" val="286857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F4389C-8239-4875-9E19-4002BD8C79C9}"/>
              </a:ext>
            </a:extLst>
          </p:cNvPr>
          <p:cNvSpPr>
            <a:spLocks noGrp="1"/>
          </p:cNvSpPr>
          <p:nvPr>
            <p:ph type="body" sz="quarter" idx="4294967295"/>
          </p:nvPr>
        </p:nvSpPr>
        <p:spPr>
          <a:xfrm>
            <a:off x="383467" y="1132032"/>
            <a:ext cx="11470482" cy="923925"/>
          </a:xfrm>
        </p:spPr>
        <p:txBody>
          <a:bodyPr/>
          <a:lstStyle/>
          <a:p>
            <a:r>
              <a:rPr lang="en-US" sz="2000" dirty="0"/>
              <a:t>The case study will comprise a series of activities with further content provided as we step through the implementation. The plan is as follows:</a:t>
            </a:r>
          </a:p>
        </p:txBody>
      </p:sp>
      <p:sp>
        <p:nvSpPr>
          <p:cNvPr id="7" name="Text Placeholder 6"/>
          <p:cNvSpPr>
            <a:spLocks noGrp="1"/>
          </p:cNvSpPr>
          <p:nvPr>
            <p:ph type="body" sz="quarter" idx="12"/>
          </p:nvPr>
        </p:nvSpPr>
        <p:spPr/>
        <p:txBody>
          <a:bodyPr/>
          <a:lstStyle/>
          <a:p>
            <a:r>
              <a:rPr lang="en-GB" dirty="0">
                <a:latin typeface="Montserrat Black" panose="00000A00000000000000" pitchFamily="2" charset="0"/>
              </a:rPr>
              <a:t>Task plan</a:t>
            </a:r>
          </a:p>
        </p:txBody>
      </p:sp>
      <p:sp>
        <p:nvSpPr>
          <p:cNvPr id="4" name="Slide Number Placeholder 3">
            <a:extLst>
              <a:ext uri="{FF2B5EF4-FFF2-40B4-BE49-F238E27FC236}">
                <a16:creationId xmlns:a16="http://schemas.microsoft.com/office/drawing/2014/main" id="{EF7A3876-F55E-4350-B8C5-76C3BE3D2820}"/>
              </a:ext>
            </a:extLst>
          </p:cNvPr>
          <p:cNvSpPr>
            <a:spLocks noGrp="1"/>
          </p:cNvSpPr>
          <p:nvPr>
            <p:ph type="sldNum" sz="quarter" idx="4"/>
          </p:nvPr>
        </p:nvSpPr>
        <p:spPr/>
        <p:txBody>
          <a:bodyPr/>
          <a:lstStyle/>
          <a:p>
            <a:fld id="{EF892D59-8F09-EF4B-AD6D-DA609442F868}" type="slidenum">
              <a:rPr lang="en-GB" smtClean="0"/>
              <a:pPr/>
              <a:t>5</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24621462"/>
              </p:ext>
            </p:extLst>
          </p:nvPr>
        </p:nvGraphicFramePr>
        <p:xfrm>
          <a:off x="2619315" y="1921513"/>
          <a:ext cx="6953370" cy="4389120"/>
        </p:xfrm>
        <a:graphic>
          <a:graphicData uri="http://schemas.openxmlformats.org/drawingml/2006/table">
            <a:tbl>
              <a:tblPr firstRow="1" bandRow="1">
                <a:tableStyleId>{8A107856-5554-42FB-B03E-39F5DBC370BA}</a:tableStyleId>
              </a:tblPr>
              <a:tblGrid>
                <a:gridCol w="2124247">
                  <a:extLst>
                    <a:ext uri="{9D8B030D-6E8A-4147-A177-3AD203B41FA5}">
                      <a16:colId xmlns:a16="http://schemas.microsoft.com/office/drawing/2014/main" val="3735183338"/>
                    </a:ext>
                  </a:extLst>
                </a:gridCol>
                <a:gridCol w="4829123">
                  <a:extLst>
                    <a:ext uri="{9D8B030D-6E8A-4147-A177-3AD203B41FA5}">
                      <a16:colId xmlns:a16="http://schemas.microsoft.com/office/drawing/2014/main" val="662652284"/>
                    </a:ext>
                  </a:extLst>
                </a:gridCol>
              </a:tblGrid>
              <a:tr h="308210">
                <a:tc>
                  <a:txBody>
                    <a:bodyPr/>
                    <a:lstStyle/>
                    <a:p>
                      <a:r>
                        <a:rPr lang="en-GB" b="1" dirty="0"/>
                        <a:t>Content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rgbClr val="002060"/>
                          </a:solidFill>
                        </a:rPr>
                        <a:t>OLAP st</a:t>
                      </a:r>
                      <a:r>
                        <a:rPr lang="en-GB" sz="1800" b="0" dirty="0"/>
                        <a:t>ar schema design deep dive</a:t>
                      </a:r>
                      <a:endParaRPr lang="en-GB" sz="1800" b="0" dirty="0">
                        <a:solidFill>
                          <a:srgbClr val="FF0000"/>
                        </a:solidFill>
                      </a:endParaRPr>
                    </a:p>
                  </a:txBody>
                  <a:tcPr/>
                </a:tc>
                <a:extLst>
                  <a:ext uri="{0D108BD9-81ED-4DB2-BD59-A6C34878D82A}">
                    <a16:rowId xmlns:a16="http://schemas.microsoft.com/office/drawing/2014/main" val="1595089849"/>
                  </a:ext>
                </a:extLst>
              </a:tr>
              <a:tr h="304470">
                <a:tc>
                  <a:txBody>
                    <a:bodyPr/>
                    <a:lstStyle/>
                    <a:p>
                      <a:r>
                        <a:rPr lang="en-GB" dirty="0"/>
                        <a:t>Task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Design OLAP schema</a:t>
                      </a:r>
                    </a:p>
                  </a:txBody>
                  <a:tcPr/>
                </a:tc>
                <a:extLst>
                  <a:ext uri="{0D108BD9-81ED-4DB2-BD59-A6C34878D82A}">
                    <a16:rowId xmlns:a16="http://schemas.microsoft.com/office/drawing/2014/main" val="3433460224"/>
                  </a:ext>
                </a:extLst>
              </a:tr>
              <a:tr h="304470">
                <a:tc>
                  <a:txBody>
                    <a:bodyPr/>
                    <a:lstStyle/>
                    <a:p>
                      <a:r>
                        <a:rPr lang="en-GB" b="1" dirty="0"/>
                        <a:t>Content</a:t>
                      </a:r>
                    </a:p>
                  </a:txBody>
                  <a:tcPr/>
                </a:tc>
                <a:tc>
                  <a:txBody>
                    <a:bodyPr/>
                    <a:lstStyle/>
                    <a:p>
                      <a:r>
                        <a:rPr lang="en-GB" sz="1800" dirty="0"/>
                        <a:t>Data deliverables</a:t>
                      </a:r>
                      <a:endParaRPr lang="en-GB" dirty="0"/>
                    </a:p>
                  </a:txBody>
                  <a:tcPr/>
                </a:tc>
                <a:extLst>
                  <a:ext uri="{0D108BD9-81ED-4DB2-BD59-A6C34878D82A}">
                    <a16:rowId xmlns:a16="http://schemas.microsoft.com/office/drawing/2014/main" val="182020155"/>
                  </a:ext>
                </a:extLst>
              </a:tr>
              <a:tr h="304470">
                <a:tc>
                  <a:txBody>
                    <a:bodyPr/>
                    <a:lstStyle/>
                    <a:p>
                      <a:r>
                        <a:rPr lang="en-GB" dirty="0"/>
                        <a:t>Task 2</a:t>
                      </a:r>
                    </a:p>
                  </a:txBody>
                  <a:tcPr/>
                </a:tc>
                <a:tc>
                  <a:txBody>
                    <a:bodyPr/>
                    <a:lstStyle/>
                    <a:p>
                      <a:r>
                        <a:rPr lang="en-GB" sz="1800" dirty="0"/>
                        <a:t>Source to target mapping</a:t>
                      </a:r>
                      <a:endParaRPr lang="en-GB" dirty="0"/>
                    </a:p>
                  </a:txBody>
                  <a:tcPr/>
                </a:tc>
                <a:extLst>
                  <a:ext uri="{0D108BD9-81ED-4DB2-BD59-A6C34878D82A}">
                    <a16:rowId xmlns:a16="http://schemas.microsoft.com/office/drawing/2014/main" val="2041115462"/>
                  </a:ext>
                </a:extLst>
              </a:tr>
              <a:tr h="304470">
                <a:tc>
                  <a:txBody>
                    <a:bodyPr/>
                    <a:lstStyle/>
                    <a:p>
                      <a:r>
                        <a:rPr lang="en-GB" dirty="0"/>
                        <a:t>Task 3</a:t>
                      </a:r>
                    </a:p>
                  </a:txBody>
                  <a:tcPr/>
                </a:tc>
                <a:tc>
                  <a:txBody>
                    <a:bodyPr/>
                    <a:lstStyle/>
                    <a:p>
                      <a:r>
                        <a:rPr lang="en-GB" sz="1800" dirty="0"/>
                        <a:t>Create the tables in SQL Server</a:t>
                      </a:r>
                      <a:endParaRPr lang="en-GB" dirty="0"/>
                    </a:p>
                  </a:txBody>
                  <a:tcPr/>
                </a:tc>
                <a:extLst>
                  <a:ext uri="{0D108BD9-81ED-4DB2-BD59-A6C34878D82A}">
                    <a16:rowId xmlns:a16="http://schemas.microsoft.com/office/drawing/2014/main" val="1378092028"/>
                  </a:ext>
                </a:extLst>
              </a:tr>
              <a:tr h="304470">
                <a:tc>
                  <a:txBody>
                    <a:bodyPr/>
                    <a:lstStyle/>
                    <a:p>
                      <a:r>
                        <a:rPr lang="en-GB" dirty="0"/>
                        <a:t>Task 4</a:t>
                      </a:r>
                    </a:p>
                  </a:txBody>
                  <a:tcPr/>
                </a:tc>
                <a:tc>
                  <a:txBody>
                    <a:bodyPr/>
                    <a:lstStyle/>
                    <a:p>
                      <a:r>
                        <a:rPr lang="en-GB" sz="1800" dirty="0"/>
                        <a:t>ETL using SQL</a:t>
                      </a:r>
                      <a:endParaRPr lang="en-GB" dirty="0"/>
                    </a:p>
                  </a:txBody>
                  <a:tcPr/>
                </a:tc>
                <a:extLst>
                  <a:ext uri="{0D108BD9-81ED-4DB2-BD59-A6C34878D82A}">
                    <a16:rowId xmlns:a16="http://schemas.microsoft.com/office/drawing/2014/main" val="294066960"/>
                  </a:ext>
                </a:extLst>
              </a:tr>
              <a:tr h="304470">
                <a:tc>
                  <a:txBody>
                    <a:bodyPr/>
                    <a:lstStyle/>
                    <a:p>
                      <a:r>
                        <a:rPr lang="en-GB" b="1" dirty="0"/>
                        <a:t>Content</a:t>
                      </a:r>
                    </a:p>
                  </a:txBody>
                  <a:tcPr/>
                </a:tc>
                <a:tc>
                  <a:txBody>
                    <a:bodyPr/>
                    <a:lstStyle/>
                    <a:p>
                      <a:r>
                        <a:rPr lang="en-GB" sz="1800" dirty="0"/>
                        <a:t>Test approaches</a:t>
                      </a:r>
                      <a:endParaRPr lang="en-GB" dirty="0"/>
                    </a:p>
                  </a:txBody>
                  <a:tcPr/>
                </a:tc>
                <a:extLst>
                  <a:ext uri="{0D108BD9-81ED-4DB2-BD59-A6C34878D82A}">
                    <a16:rowId xmlns:a16="http://schemas.microsoft.com/office/drawing/2014/main" val="3106588132"/>
                  </a:ext>
                </a:extLst>
              </a:tr>
              <a:tr h="304470">
                <a:tc>
                  <a:txBody>
                    <a:bodyPr/>
                    <a:lstStyle/>
                    <a:p>
                      <a:r>
                        <a:rPr lang="en-GB" dirty="0"/>
                        <a:t>Task 5</a:t>
                      </a:r>
                    </a:p>
                  </a:txBody>
                  <a:tcPr/>
                </a:tc>
                <a:tc>
                  <a:txBody>
                    <a:bodyPr/>
                    <a:lstStyle/>
                    <a:p>
                      <a:r>
                        <a:rPr lang="en-GB" sz="1800" dirty="0"/>
                        <a:t>Testing the implementation</a:t>
                      </a:r>
                      <a:endParaRPr lang="en-GB" dirty="0"/>
                    </a:p>
                  </a:txBody>
                  <a:tcPr/>
                </a:tc>
                <a:extLst>
                  <a:ext uri="{0D108BD9-81ED-4DB2-BD59-A6C34878D82A}">
                    <a16:rowId xmlns:a16="http://schemas.microsoft.com/office/drawing/2014/main" val="3065464776"/>
                  </a:ext>
                </a:extLst>
              </a:tr>
              <a:tr h="304470">
                <a:tc>
                  <a:txBody>
                    <a:bodyPr/>
                    <a:lstStyle/>
                    <a:p>
                      <a:r>
                        <a:rPr lang="en-GB" b="1" dirty="0"/>
                        <a:t>Content</a:t>
                      </a:r>
                    </a:p>
                  </a:txBody>
                  <a:tcPr/>
                </a:tc>
                <a:tc>
                  <a:txBody>
                    <a:bodyPr/>
                    <a:lstStyle/>
                    <a:p>
                      <a:r>
                        <a:rPr lang="en-GB" sz="1800" dirty="0"/>
                        <a:t>Aggregates, summary tables and cubes</a:t>
                      </a:r>
                      <a:endParaRPr lang="en-GB" dirty="0"/>
                    </a:p>
                  </a:txBody>
                  <a:tcPr/>
                </a:tc>
                <a:extLst>
                  <a:ext uri="{0D108BD9-81ED-4DB2-BD59-A6C34878D82A}">
                    <a16:rowId xmlns:a16="http://schemas.microsoft.com/office/drawing/2014/main" val="343642542"/>
                  </a:ext>
                </a:extLst>
              </a:tr>
              <a:tr h="304470">
                <a:tc>
                  <a:txBody>
                    <a:bodyPr/>
                    <a:lstStyle/>
                    <a:p>
                      <a:r>
                        <a:rPr lang="en-GB" dirty="0"/>
                        <a:t>Task 6</a:t>
                      </a:r>
                    </a:p>
                  </a:txBody>
                  <a:tcPr/>
                </a:tc>
                <a:tc>
                  <a:txBody>
                    <a:bodyPr/>
                    <a:lstStyle/>
                    <a:p>
                      <a:r>
                        <a:rPr lang="en-GB" sz="1800" dirty="0"/>
                        <a:t>Create summary tables</a:t>
                      </a:r>
                      <a:endParaRPr lang="en-GB" dirty="0"/>
                    </a:p>
                  </a:txBody>
                  <a:tcPr/>
                </a:tc>
                <a:extLst>
                  <a:ext uri="{0D108BD9-81ED-4DB2-BD59-A6C34878D82A}">
                    <a16:rowId xmlns:a16="http://schemas.microsoft.com/office/drawing/2014/main" val="1655029719"/>
                  </a:ext>
                </a:extLst>
              </a:tr>
              <a:tr h="304470">
                <a:tc>
                  <a:txBody>
                    <a:bodyPr/>
                    <a:lstStyle/>
                    <a:p>
                      <a:r>
                        <a:rPr lang="en-GB" dirty="0"/>
                        <a:t>Task 7</a:t>
                      </a:r>
                    </a:p>
                  </a:txBody>
                  <a:tcPr/>
                </a:tc>
                <a:tc>
                  <a:txBody>
                    <a:bodyPr/>
                    <a:lstStyle/>
                    <a:p>
                      <a:r>
                        <a:rPr lang="en-GB" sz="1800" dirty="0"/>
                        <a:t>Create visualisations </a:t>
                      </a:r>
                      <a:r>
                        <a:rPr lang="en-GB" sz="1800" i="1" dirty="0"/>
                        <a:t>(optional)</a:t>
                      </a:r>
                      <a:endParaRPr lang="en-GB" i="1" dirty="0"/>
                    </a:p>
                  </a:txBody>
                  <a:tcPr/>
                </a:tc>
                <a:extLst>
                  <a:ext uri="{0D108BD9-81ED-4DB2-BD59-A6C34878D82A}">
                    <a16:rowId xmlns:a16="http://schemas.microsoft.com/office/drawing/2014/main" val="2812481590"/>
                  </a:ext>
                </a:extLst>
              </a:tr>
              <a:tr h="304470">
                <a:tc>
                  <a:txBody>
                    <a:bodyPr/>
                    <a:lstStyle/>
                    <a:p>
                      <a:r>
                        <a:rPr lang="en-GB" dirty="0"/>
                        <a:t>Task 8</a:t>
                      </a:r>
                    </a:p>
                  </a:txBody>
                  <a:tcPr/>
                </a:tc>
                <a:tc>
                  <a:txBody>
                    <a:bodyPr/>
                    <a:lstStyle/>
                    <a:p>
                      <a:r>
                        <a:rPr lang="en-GB" dirty="0"/>
                        <a:t>Write a report</a:t>
                      </a:r>
                    </a:p>
                  </a:txBody>
                  <a:tcPr/>
                </a:tc>
                <a:extLst>
                  <a:ext uri="{0D108BD9-81ED-4DB2-BD59-A6C34878D82A}">
                    <a16:rowId xmlns:a16="http://schemas.microsoft.com/office/drawing/2014/main" val="1310420454"/>
                  </a:ext>
                </a:extLst>
              </a:tr>
            </a:tbl>
          </a:graphicData>
        </a:graphic>
      </p:graphicFrame>
    </p:spTree>
    <p:extLst>
      <p:ext uri="{BB962C8B-B14F-4D97-AF65-F5344CB8AC3E}">
        <p14:creationId xmlns:p14="http://schemas.microsoft.com/office/powerpoint/2010/main" val="249949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5162-171D-42C3-AF8F-A0BF9E4852F8}"/>
              </a:ext>
            </a:extLst>
          </p:cNvPr>
          <p:cNvSpPr>
            <a:spLocks noGrp="1"/>
          </p:cNvSpPr>
          <p:nvPr>
            <p:ph type="ctrTitle"/>
          </p:nvPr>
        </p:nvSpPr>
        <p:spPr/>
        <p:txBody>
          <a:bodyPr/>
          <a:lstStyle/>
          <a:p>
            <a:r>
              <a:rPr lang="en-US" dirty="0"/>
              <a:t>Case study task: </a:t>
            </a:r>
            <a:br>
              <a:rPr lang="en-US" dirty="0"/>
            </a:br>
            <a:r>
              <a:rPr lang="en-US" dirty="0"/>
              <a:t>Part 1 – OLAP schema design</a:t>
            </a:r>
            <a:endParaRPr lang="en-GB" dirty="0"/>
          </a:p>
        </p:txBody>
      </p:sp>
    </p:spTree>
    <p:extLst>
      <p:ext uri="{BB962C8B-B14F-4D97-AF65-F5344CB8AC3E}">
        <p14:creationId xmlns:p14="http://schemas.microsoft.com/office/powerpoint/2010/main" val="4111851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17C33DDE971642A3AD62E1BE8FB4A8" ma:contentTypeVersion="16" ma:contentTypeDescription="Create a new document." ma:contentTypeScope="" ma:versionID="2d482326ed6abccb680c2fb5279ff5b4">
  <xsd:schema xmlns:xsd="http://www.w3.org/2001/XMLSchema" xmlns:xs="http://www.w3.org/2001/XMLSchema" xmlns:p="http://schemas.microsoft.com/office/2006/metadata/properties" xmlns:ns2="eb7c3fc1-ccd5-477b-94a4-7b6dc96a8d59" xmlns:ns3="9e706368-9a73-4dcc-9221-b8fc62424fbc" targetNamespace="http://schemas.microsoft.com/office/2006/metadata/properties" ma:root="true" ma:fieldsID="4bacf5dff54837fa659c6a8c2447bdd0" ns2:_="" ns3:_="">
    <xsd:import namespace="eb7c3fc1-ccd5-477b-94a4-7b6dc96a8d59"/>
    <xsd:import namespace="9e706368-9a73-4dcc-9221-b8fc62424fb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7c3fc1-ccd5-477b-94a4-7b6dc96a8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706368-9a73-4dcc-9221-b8fc62424fb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0d56f4e-fc78-4139-b8cb-10eb5f78ae8a}" ma:internalName="TaxCatchAll" ma:showField="CatchAllData" ma:web="9e706368-9a73-4dcc-9221-b8fc62424f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e706368-9a73-4dcc-9221-b8fc62424fbc" xsi:nil="true"/>
    <lcf76f155ced4ddcb4097134ff3c332f xmlns="eb7c3fc1-ccd5-477b-94a4-7b6dc96a8d59">
      <Terms xmlns="http://schemas.microsoft.com/office/infopath/2007/PartnerControls"/>
    </lcf76f155ced4ddcb4097134ff3c332f>
    <SharedWithUsers xmlns="9e706368-9a73-4dcc-9221-b8fc62424fbc">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C29DBC-4FB0-4F69-87D6-DBCF3F2E6F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7c3fc1-ccd5-477b-94a4-7b6dc96a8d59"/>
    <ds:schemaRef ds:uri="9e706368-9a73-4dcc-9221-b8fc62424f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4FD4C0-AF61-4457-ADCF-4CFE3F92DA4C}">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448C177D-8930-4CE7-B892-EC306B91C362"/>
    <ds:schemaRef ds:uri="http://www.w3.org/XML/1998/namespace"/>
    <ds:schemaRef ds:uri="http://purl.org/dc/dcmitype/"/>
    <ds:schemaRef ds:uri="ceed27fb-8f78-4880-a905-723daa81eca1"/>
    <ds:schemaRef ds:uri="3cf4cf88-21af-4b6b-9d6b-47b2c5bac800"/>
    <ds:schemaRef ds:uri="9e706368-9a73-4dcc-9221-b8fc62424fbc"/>
    <ds:schemaRef ds:uri="eb7c3fc1-ccd5-477b-94a4-7b6dc96a8d59"/>
  </ds:schemaRefs>
</ds:datastoreItem>
</file>

<file path=customXml/itemProps3.xml><?xml version="1.0" encoding="utf-8"?>
<ds:datastoreItem xmlns:ds="http://schemas.openxmlformats.org/officeDocument/2006/customXml" ds:itemID="{BB466F22-B209-49D5-9C6F-CD2632AF8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244</TotalTime>
  <Words>364</Words>
  <Application>Microsoft Office PowerPoint</Application>
  <PresentationFormat>Widescreen</PresentationFormat>
  <Paragraphs>52</Paragraphs>
  <Slides>6</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6</vt:i4>
      </vt:variant>
    </vt:vector>
  </HeadingPairs>
  <TitlesOfParts>
    <vt:vector size="17" baseType="lpstr">
      <vt:lpstr>Arial</vt:lpstr>
      <vt:lpstr>Bahnschrift SemiLight SemiConde</vt:lpstr>
      <vt:lpstr>Calibri</vt:lpstr>
      <vt:lpstr>Krana Fat B</vt:lpstr>
      <vt:lpstr>Montserrat</vt:lpstr>
      <vt:lpstr>Montserrat Black</vt:lpstr>
      <vt:lpstr>Master_Primary_Colors</vt:lpstr>
      <vt:lpstr>Master_Red_and_Purple</vt:lpstr>
      <vt:lpstr>Master_Yellow_and_Orange</vt:lpstr>
      <vt:lpstr>Master_Blue</vt:lpstr>
      <vt:lpstr>Master_Neutral</vt:lpstr>
      <vt:lpstr>Data Warehouse Case Study  Superstore sales</vt:lpstr>
      <vt:lpstr>PowerPoint Presentation</vt:lpstr>
      <vt:lpstr>PowerPoint Presentation</vt:lpstr>
      <vt:lpstr>PowerPoint Presentation</vt:lpstr>
      <vt:lpstr>PowerPoint Presentation</vt:lpstr>
      <vt:lpstr>Case study task:  Part 1 – OLAP schema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jobs</dc:title>
  <dc:creator>Waller, Michelle</dc:creator>
  <cp:lastModifiedBy>Davies, Sian</cp:lastModifiedBy>
  <cp:revision>25</cp:revision>
  <dcterms:created xsi:type="dcterms:W3CDTF">2020-09-24T08:38:39Z</dcterms:created>
  <dcterms:modified xsi:type="dcterms:W3CDTF">2023-04-04T14:26:56Z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0x010100A117C33DDE971642A3AD62E1BE8FB4A8</vt:lpwstr>
  </property>
  <property fmtid="{D5CDD505-2E9C-101B-9397-08002B2CF9AE}" pid="3" name="BookType">
    <vt:lpwstr>4</vt:lpwstr>
  </property>
  <property fmtid="{D5CDD505-2E9C-101B-9397-08002B2CF9AE}" pid="4" name="Order">
    <vt:r8>281000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y fmtid="{D5CDD505-2E9C-101B-9397-08002B2CF9AE}" pid="13" name="MediaServiceImageTags">
    <vt:lpwstr/>
  </property>
</Properties>
</file>